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351" r:id="rId3"/>
    <p:sldId id="349" r:id="rId4"/>
    <p:sldId id="258" r:id="rId5"/>
    <p:sldId id="285" r:id="rId6"/>
    <p:sldId id="268" r:id="rId7"/>
    <p:sldId id="290" r:id="rId8"/>
    <p:sldId id="261" r:id="rId9"/>
    <p:sldId id="287" r:id="rId10"/>
    <p:sldId id="319" r:id="rId11"/>
    <p:sldId id="314" r:id="rId12"/>
    <p:sldId id="337" r:id="rId13"/>
    <p:sldId id="342" r:id="rId14"/>
    <p:sldId id="343" r:id="rId15"/>
    <p:sldId id="344" r:id="rId16"/>
    <p:sldId id="338" r:id="rId17"/>
    <p:sldId id="339" r:id="rId18"/>
    <p:sldId id="340" r:id="rId19"/>
    <p:sldId id="345" r:id="rId20"/>
    <p:sldId id="347" r:id="rId21"/>
    <p:sldId id="346" r:id="rId22"/>
    <p:sldId id="35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3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3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5C4C90-B075-4D7E-A535-F3EBFA2D57BF}" type="datetimeFigureOut">
              <a:rPr lang="en-US" smtClean="0"/>
              <a:t>3/23/22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6577E-939B-499B-B3CF-D18FE9838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779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1A82DCA-21A2-45EE-BBB4-0DF5A6FEFB4D}" type="datetime1">
              <a:rPr lang="en-US" smtClean="0"/>
              <a:t>3/23/22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Brodericksawyer.com/@BroderickA88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837AD1E-24E9-45C0-98AB-87F72B48B10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80030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67856-BB07-4361-8238-95891CC1BF8F}" type="datetime1">
              <a:rPr lang="en-US" smtClean="0"/>
              <a:t>3/23/22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Brodericksawyer.com/@BroderickA88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7AD1E-24E9-45C0-98AB-87F72B48B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10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6115-C4C4-4386-BAAB-B23B068CA248}" type="datetime1">
              <a:rPr lang="en-US" smtClean="0"/>
              <a:t>3/23/22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Brodericksawyer.com/@BroderickA88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7AD1E-24E9-45C0-98AB-87F72B48B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64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2616-B6B8-4B6F-8B97-1CDD14C86BC4}" type="datetime1">
              <a:rPr lang="en-US" smtClean="0"/>
              <a:t>3/23/22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Brodericksawyer.com/@BroderickA88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7AD1E-24E9-45C0-98AB-87F72B48B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012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3C40002-3139-4016-B60A-A5A268F1CF77}" type="datetime1">
              <a:rPr lang="en-US" smtClean="0"/>
              <a:t>3/23/22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Brodericksawyer.com/@BroderickA88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837AD1E-24E9-45C0-98AB-87F72B48B103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035616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9D033-3647-4DAC-9AE8-EBC04B1B6CF3}" type="datetime1">
              <a:rPr lang="en-US" smtClean="0"/>
              <a:t>3/23/22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Brodericksawyer.com/@BroderickA88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7AD1E-24E9-45C0-98AB-87F72B48B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042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B8E-485B-4828-A69F-9FEC9BB70E62}" type="datetime1">
              <a:rPr lang="en-US" smtClean="0"/>
              <a:t>3/23/22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Brodericksawyer.com/@BroderickA88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7AD1E-24E9-45C0-98AB-87F72B48B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9109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71038-6556-493A-B241-EAE56B981FC3}" type="datetime1">
              <a:rPr lang="en-US" smtClean="0"/>
              <a:t>3/23/22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Brodericksawyer.com/@BroderickA88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7AD1E-24E9-45C0-98AB-87F72B48B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16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AD2E1-4FFC-4127-8F8A-AB1F3B72C8C4}" type="datetime1">
              <a:rPr lang="en-US" smtClean="0"/>
              <a:t>3/23/22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Brodericksawyer.com/@BroderickA88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7AD1E-24E9-45C0-98AB-87F72B48B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198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D836F22A-C31F-4028-B8D7-9F51351A4C78}" type="datetime1">
              <a:rPr lang="en-US" smtClean="0"/>
              <a:t>3/23/22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r>
              <a:rPr lang="en-US"/>
              <a:t>Brodericksawyer.com/@BroderickA88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837AD1E-24E9-45C0-98AB-87F72B48B1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555486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AFD9CBCC-ECFD-499D-B6AB-589F6084121D}" type="datetime1">
              <a:rPr lang="en-US" smtClean="0"/>
              <a:t>3/23/22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r>
              <a:rPr lang="en-US"/>
              <a:t>Brodericksawyer.com/@BroderickA88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837AD1E-24E9-45C0-98AB-87F72B48B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888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8000">
              <a:schemeClr val="accent1">
                <a:lumMod val="45000"/>
                <a:lumOff val="55000"/>
              </a:schemeClr>
            </a:gs>
            <a:gs pos="27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ABFE1D8-B849-4997-97D1-75BBBC0779DD}" type="datetime1">
              <a:rPr lang="en-US" smtClean="0"/>
              <a:t>3/23/22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Brodericksawyer.com/@BroderickA88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837AD1E-24E9-45C0-98AB-87F72B48B10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5633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6000">
              <a:srgbClr val="FF0000"/>
            </a:gs>
            <a:gs pos="100000">
              <a:schemeClr val="accent1">
                <a:lumMod val="45000"/>
                <a:lumOff val="55000"/>
              </a:schemeClr>
            </a:gs>
            <a:gs pos="37000">
              <a:schemeClr val="accent1">
                <a:lumMod val="45000"/>
                <a:lumOff val="55000"/>
              </a:schemeClr>
            </a:gs>
            <a:gs pos="58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6028" y="519012"/>
            <a:ext cx="9531928" cy="5710269"/>
          </a:xfrm>
        </p:spPr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5400" b="1" dirty="0">
                <a:effectLst/>
                <a:latin typeface="Bodoni MT" panose="020706030806060202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Liberation psychology</a:t>
            </a:r>
            <a:endParaRPr lang="en-US" sz="4800" dirty="0">
              <a:effectLst/>
              <a:latin typeface="Bodoni MT" panose="02070603080606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53671" y="5140337"/>
            <a:ext cx="8045373" cy="742279"/>
          </a:xfrm>
        </p:spPr>
        <p:txBody>
          <a:bodyPr>
            <a:normAutofit/>
          </a:bodyPr>
          <a:lstStyle/>
          <a:p>
            <a:r>
              <a:rPr lang="en-US" sz="2400" cap="none" dirty="0"/>
              <a:t>Broderick Sawyer, PhD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9D5A7C-B166-4E98-B4CC-A1B66B2AF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8099" y="6062750"/>
            <a:ext cx="5247132" cy="475846"/>
          </a:xfrm>
        </p:spPr>
        <p:txBody>
          <a:bodyPr/>
          <a:lstStyle/>
          <a:p>
            <a:r>
              <a:rPr lang="en-US" sz="2400" dirty="0" err="1"/>
              <a:t>Brodericksawyer.com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177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2A305-38F6-4739-A22E-E8A1B2F08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4165" y="387926"/>
            <a:ext cx="10178322" cy="1492132"/>
          </a:xfrm>
        </p:spPr>
        <p:txBody>
          <a:bodyPr/>
          <a:lstStyle/>
          <a:p>
            <a:r>
              <a:rPr lang="en-US" dirty="0"/>
              <a:t>Fish in water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9E1CD-5AC0-4E69-9644-51CB67BB2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2944" y="1618211"/>
            <a:ext cx="10479579" cy="4427913"/>
          </a:xfrm>
        </p:spPr>
        <p:txBody>
          <a:bodyPr>
            <a:normAutofit fontScale="92500"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American systems economically decimate Black communities = stress, trauma, violence.</a:t>
            </a:r>
          </a:p>
          <a:p>
            <a:r>
              <a:rPr lang="en-US" sz="2800" dirty="0">
                <a:solidFill>
                  <a:schemeClr val="tx1"/>
                </a:solidFill>
              </a:rPr>
              <a:t>Punish Black communities for the stress, trauma, and violence that White systems have caused. </a:t>
            </a:r>
          </a:p>
          <a:p>
            <a:r>
              <a:rPr lang="en-US" sz="2800" dirty="0">
                <a:solidFill>
                  <a:schemeClr val="tx1"/>
                </a:solidFill>
              </a:rPr>
              <a:t>Mass incarceration: Government contracts with private prison companies, the say, you must have X number of people in prisons according to the contract (aka- arrest, charge, and imprison X amount of people)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“Justice” is based on business quotas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Problem trying to blend truth when financial interests are involved. </a:t>
            </a: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CAD95B-1988-40CE-B703-77E7E252C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75679"/>
            <a:ext cx="5360581" cy="280302"/>
          </a:xfrm>
        </p:spPr>
        <p:txBody>
          <a:bodyPr/>
          <a:lstStyle/>
          <a:p>
            <a:r>
              <a:rPr lang="en-US" sz="2400" dirty="0" err="1"/>
              <a:t>Brodericksawyer.com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884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8D2EB-D6CA-4579-89F3-43EAAB26E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4582" y="305913"/>
            <a:ext cx="10178322" cy="1492132"/>
          </a:xfrm>
        </p:spPr>
        <p:txBody>
          <a:bodyPr/>
          <a:lstStyle/>
          <a:p>
            <a:r>
              <a:rPr lang="en-US" dirty="0"/>
              <a:t>Collective trauma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9645C-AB9C-4F16-91A4-7E6816B02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615" y="1302327"/>
            <a:ext cx="10288385" cy="4577265"/>
          </a:xfrm>
        </p:spPr>
        <p:txBody>
          <a:bodyPr>
            <a:normAutofit fontScale="55000" lnSpcReduction="20000"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BIPOC- racial trauma isn’t a disorder, its a daily reality. </a:t>
            </a:r>
          </a:p>
          <a:p>
            <a:pPr lvl="1"/>
            <a:r>
              <a:rPr lang="en-US" sz="3000" dirty="0">
                <a:solidFill>
                  <a:schemeClr val="tx1"/>
                </a:solidFill>
              </a:rPr>
              <a:t>Can require therapy if symptoms severe enough. </a:t>
            </a:r>
          </a:p>
          <a:p>
            <a:pPr lvl="1"/>
            <a:r>
              <a:rPr lang="en-US" sz="3000" dirty="0">
                <a:solidFill>
                  <a:schemeClr val="tx1"/>
                </a:solidFill>
              </a:rPr>
              <a:t>Anxiety, depression, panic attacks, PTSD, etc. </a:t>
            </a:r>
          </a:p>
          <a:p>
            <a:pPr lvl="1"/>
            <a:r>
              <a:rPr lang="en-US" sz="3000" dirty="0">
                <a:solidFill>
                  <a:schemeClr val="tx1"/>
                </a:solidFill>
              </a:rPr>
              <a:t>Systems are problematic, not people</a:t>
            </a:r>
          </a:p>
          <a:p>
            <a:pPr lvl="1"/>
            <a:r>
              <a:rPr lang="en-US" sz="3000" dirty="0">
                <a:solidFill>
                  <a:schemeClr val="tx1"/>
                </a:solidFill>
              </a:rPr>
              <a:t>Keep your emotional self small- Slavery example</a:t>
            </a:r>
          </a:p>
          <a:p>
            <a:r>
              <a:rPr lang="en-US" sz="3200" dirty="0">
                <a:solidFill>
                  <a:schemeClr val="tx1"/>
                </a:solidFill>
              </a:rPr>
              <a:t>Whites- have social power to avoid the truth of privilege</a:t>
            </a:r>
          </a:p>
          <a:p>
            <a:pPr lvl="1"/>
            <a:r>
              <a:rPr lang="en-US" sz="3000" dirty="0">
                <a:solidFill>
                  <a:schemeClr val="tx1"/>
                </a:solidFill>
              </a:rPr>
              <a:t>Avoidance, defensiveness, anger, shame/guilt</a:t>
            </a:r>
          </a:p>
          <a:p>
            <a:pPr lvl="1"/>
            <a:r>
              <a:rPr lang="en-US" sz="3000" dirty="0">
                <a:solidFill>
                  <a:schemeClr val="tx1"/>
                </a:solidFill>
              </a:rPr>
              <a:t>Systems responsible for your conditioning, not you. </a:t>
            </a:r>
          </a:p>
          <a:p>
            <a:pPr lvl="1"/>
            <a:r>
              <a:rPr lang="en-US" sz="3000" dirty="0">
                <a:solidFill>
                  <a:schemeClr val="tx1"/>
                </a:solidFill>
              </a:rPr>
              <a:t>PTSD veteran comparison</a:t>
            </a:r>
          </a:p>
          <a:p>
            <a:pPr lvl="1"/>
            <a:r>
              <a:rPr lang="en-US" sz="3000" dirty="0">
                <a:solidFill>
                  <a:schemeClr val="tx1"/>
                </a:solidFill>
              </a:rPr>
              <a:t>Taught/reinforced to believe emotional needs are bigger, more important than others</a:t>
            </a:r>
          </a:p>
          <a:p>
            <a:pPr lvl="1"/>
            <a:r>
              <a:rPr lang="en-US" sz="3000" dirty="0">
                <a:solidFill>
                  <a:schemeClr val="tx1"/>
                </a:solidFill>
              </a:rPr>
              <a:t>Systems prioritize your feelings, because systems are run by other Whites</a:t>
            </a:r>
          </a:p>
          <a:p>
            <a:pPr lvl="1"/>
            <a:r>
              <a:rPr lang="en-US" sz="3000" dirty="0">
                <a:solidFill>
                  <a:schemeClr val="tx1"/>
                </a:solidFill>
              </a:rPr>
              <a:t>Heart is shut down to the suffering of BIPOC- Nervous system theory</a:t>
            </a:r>
          </a:p>
          <a:p>
            <a:r>
              <a:rPr lang="en-US" sz="3200" dirty="0">
                <a:solidFill>
                  <a:schemeClr val="tx1"/>
                </a:solidFill>
              </a:rPr>
              <a:t>Different responses, but both racial trauma, both require healing. </a:t>
            </a: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C44AB9-1B53-4812-8A23-68F9292E2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14749" y="6367548"/>
            <a:ext cx="5881255" cy="326217"/>
          </a:xfrm>
        </p:spPr>
        <p:txBody>
          <a:bodyPr/>
          <a:lstStyle/>
          <a:p>
            <a:r>
              <a:rPr lang="en-US" sz="2800" dirty="0" err="1"/>
              <a:t>Brodericksawyer.com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59462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4DC78-A2BA-4F95-BFD2-753C8BBA8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803DE-DB99-4FCA-AE57-F2AE2FD81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“This is empirically based”</a:t>
            </a:r>
          </a:p>
          <a:p>
            <a:pPr lvl="1"/>
            <a:r>
              <a:rPr lang="en-US" sz="2000" dirty="0"/>
              <a:t>Who is more likely to get the degrees?</a:t>
            </a:r>
          </a:p>
          <a:p>
            <a:r>
              <a:rPr lang="en-US" sz="2400" dirty="0"/>
              <a:t>Who asks the research questions? Are indigenous narratives of healing included? </a:t>
            </a:r>
          </a:p>
          <a:p>
            <a:r>
              <a:rPr lang="en-US" sz="2400" dirty="0"/>
              <a:t>1 on 1 treatment, rather than healing in community</a:t>
            </a:r>
          </a:p>
          <a:p>
            <a:r>
              <a:rPr lang="en-US" sz="2400" dirty="0"/>
              <a:t>Use of IQ tests</a:t>
            </a:r>
          </a:p>
          <a:p>
            <a:r>
              <a:rPr lang="en-US" sz="2400" dirty="0"/>
              <a:t>Defining what is “normal” based on pathological cultural norms. </a:t>
            </a:r>
          </a:p>
          <a:p>
            <a:r>
              <a:rPr lang="en-US" sz="2400" dirty="0"/>
              <a:t>How do we remove our bias as to what is “normal” versus not?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7AAF3C-2010-4359-9F61-210522D3D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3079" y="6291076"/>
            <a:ext cx="6251944" cy="566924"/>
          </a:xfrm>
        </p:spPr>
        <p:txBody>
          <a:bodyPr/>
          <a:lstStyle/>
          <a:p>
            <a:r>
              <a:rPr lang="en-US" sz="2000" dirty="0" err="1"/>
              <a:t>Brodericksawyer.com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33729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14605-B91F-4363-8A94-E7089C35E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Liberation psychology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0CFD1-5AF6-4891-936D-CCF81BBCE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9" y="1632204"/>
            <a:ext cx="10423451" cy="3875461"/>
          </a:xfrm>
        </p:spPr>
        <p:txBody>
          <a:bodyPr>
            <a:normAutofit/>
          </a:bodyPr>
          <a:lstStyle/>
          <a:p>
            <a:pPr lvl="2">
              <a:lnSpc>
                <a:spcPct val="107000"/>
              </a:lnSpc>
              <a:spcBef>
                <a:spcPts val="0"/>
              </a:spcBef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Open space, evenly suspended attention.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lnSpc>
                <a:spcPct val="107000"/>
              </a:lnSpc>
              <a:spcBef>
                <a:spcPts val="0"/>
              </a:spcBef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Fostering inner growth by providing space to fully experience</a:t>
            </a:r>
          </a:p>
          <a:p>
            <a:pPr lvl="3">
              <a:lnSpc>
                <a:spcPct val="107000"/>
              </a:lnSpc>
              <a:spcBef>
                <a:spcPts val="0"/>
              </a:spcBef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Intervention used to supplement, not drive treatment. </a:t>
            </a:r>
          </a:p>
          <a:p>
            <a:pPr lvl="3">
              <a:lnSpc>
                <a:spcPct val="107000"/>
              </a:lnSpc>
              <a:spcBef>
                <a:spcPts val="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Hammer meet nail, not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just hammering everything. </a:t>
            </a:r>
          </a:p>
          <a:p>
            <a:pPr lvl="3">
              <a:lnSpc>
                <a:spcPct val="107000"/>
              </a:lnSpc>
              <a:spcBef>
                <a:spcPts val="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Cultural norms will cause you to see anger as “pathological”, or African passion as “bipolar spectrum affect”.</a:t>
            </a:r>
          </a:p>
          <a:p>
            <a:pPr lvl="3">
              <a:lnSpc>
                <a:spcPct val="107000"/>
              </a:lnSpc>
              <a:spcBef>
                <a:spcPts val="0"/>
              </a:spcBef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Psychosis often mis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diagnosed in African Americans because of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hyperspirituality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lnSpc>
                <a:spcPct val="107000"/>
              </a:lnSpc>
              <a:spcBef>
                <a:spcPts val="0"/>
              </a:spcBef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There is no prescription or framework of healing to keep in mind, this being is complete and we are helping them find the courage to be themselves, as they are. </a:t>
            </a:r>
          </a:p>
          <a:p>
            <a:pPr lvl="2">
              <a:lnSpc>
                <a:spcPct val="107000"/>
              </a:lnSpc>
              <a:spcBef>
                <a:spcPts val="0"/>
              </a:spcBef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is adaptive to them, is not adaptive to dominant society</a:t>
            </a:r>
          </a:p>
          <a:p>
            <a:pPr lvl="2">
              <a:lnSpc>
                <a:spcPct val="107000"/>
              </a:lnSpc>
              <a:spcBef>
                <a:spcPts val="0"/>
              </a:spcBef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lnSpc>
                <a:spcPct val="107000"/>
              </a:lnSpc>
              <a:spcBef>
                <a:spcPts val="0"/>
              </a:spcBef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16D04-83FB-48FD-BBA1-F9332561D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02935" y="6284712"/>
            <a:ext cx="5190460" cy="381805"/>
          </a:xfrm>
        </p:spPr>
        <p:txBody>
          <a:bodyPr/>
          <a:lstStyle/>
          <a:p>
            <a:r>
              <a:rPr lang="en-US" sz="2000" dirty="0" err="1"/>
              <a:t>Brodericksawyer.com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69692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2C300-EDD2-4922-8C3B-9E456C566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Environmental focus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6FFD1-CDF6-43AF-8AA2-C234220D6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524" y="1318953"/>
            <a:ext cx="10565476" cy="4560639"/>
          </a:xfrm>
        </p:spPr>
        <p:txBody>
          <a:bodyPr>
            <a:normAutofit/>
          </a:bodyPr>
          <a:lstStyle/>
          <a:p>
            <a:r>
              <a:rPr lang="en-US" dirty="0"/>
              <a:t>Humans are regenerative</a:t>
            </a:r>
          </a:p>
          <a:p>
            <a:r>
              <a:rPr lang="en-US" dirty="0"/>
              <a:t>Empowerment</a:t>
            </a:r>
          </a:p>
          <a:p>
            <a:pPr lvl="1"/>
            <a:r>
              <a:rPr lang="en-US" dirty="0"/>
              <a:t>Confidence in own reactions/emotions</a:t>
            </a:r>
          </a:p>
          <a:p>
            <a:pPr lvl="1"/>
            <a:r>
              <a:rPr lang="en-US" dirty="0"/>
              <a:t>Can’t get validation from systems that invalidate you</a:t>
            </a:r>
          </a:p>
          <a:p>
            <a:pPr lvl="1"/>
            <a:r>
              <a:rPr lang="en-US" dirty="0"/>
              <a:t>Ancestral memory</a:t>
            </a:r>
          </a:p>
          <a:p>
            <a:pPr lvl="1"/>
            <a:r>
              <a:rPr lang="en-US" dirty="0"/>
              <a:t>What African Americans are missing from Africa is their memory, and what they are missing from America is the fact that they are not American</a:t>
            </a:r>
          </a:p>
          <a:p>
            <a:r>
              <a:rPr lang="en-US" dirty="0"/>
              <a:t>Community healing</a:t>
            </a:r>
          </a:p>
          <a:p>
            <a:pPr lvl="1"/>
            <a:r>
              <a:rPr lang="en-US" dirty="0"/>
              <a:t>Heal the environment to heal the individual</a:t>
            </a:r>
          </a:p>
          <a:p>
            <a:pPr lvl="1"/>
            <a:r>
              <a:rPr lang="en-US" dirty="0"/>
              <a:t>Maslow’s hierarchy, Black Panther Party</a:t>
            </a:r>
          </a:p>
          <a:p>
            <a:pPr lvl="1"/>
            <a:r>
              <a:rPr lang="en-US" dirty="0"/>
              <a:t>Love and connection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E13A02-920A-4209-811F-DBC89218C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475615"/>
            <a:ext cx="4828953" cy="245860"/>
          </a:xfrm>
        </p:spPr>
        <p:txBody>
          <a:bodyPr/>
          <a:lstStyle/>
          <a:p>
            <a:r>
              <a:rPr lang="en-US" sz="2000" dirty="0" err="1"/>
              <a:t>Brodericksawyer.com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742020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34870-41F1-4F2A-B3A1-118BC89AA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Environmental focus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F64A0-B3D8-47B2-885F-757DD3E30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Decolonizing value systems</a:t>
            </a:r>
          </a:p>
          <a:p>
            <a:pPr lvl="1"/>
            <a:r>
              <a:rPr lang="en-US" dirty="0"/>
              <a:t>Limit colonizing species/ideas</a:t>
            </a:r>
          </a:p>
          <a:p>
            <a:r>
              <a:rPr lang="en-US" dirty="0"/>
              <a:t>Internalized oppressive values</a:t>
            </a:r>
          </a:p>
          <a:p>
            <a:pPr lvl="1"/>
            <a:r>
              <a:rPr lang="en-US" dirty="0"/>
              <a:t>You carry oppressive values around with you</a:t>
            </a:r>
          </a:p>
          <a:p>
            <a:pPr lvl="1"/>
            <a:r>
              <a:rPr lang="en-US" dirty="0"/>
              <a:t>The fish doesn’t know what water is</a:t>
            </a:r>
          </a:p>
          <a:p>
            <a:r>
              <a:rPr lang="en-US" dirty="0"/>
              <a:t>Working with activists versus Black MH professionals </a:t>
            </a:r>
          </a:p>
          <a:p>
            <a:pPr lvl="1"/>
            <a:r>
              <a:rPr lang="en-US" dirty="0"/>
              <a:t>Credentials</a:t>
            </a:r>
          </a:p>
          <a:p>
            <a:pPr lvl="1"/>
            <a:r>
              <a:rPr lang="en-US" dirty="0"/>
              <a:t>Liberated thought processes </a:t>
            </a:r>
          </a:p>
          <a:p>
            <a:pPr lvl="1"/>
            <a:r>
              <a:rPr lang="en-US" dirty="0"/>
              <a:t>Afro-futurism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A85563-9F07-4B0D-9DD6-9D97C5D5B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75679"/>
            <a:ext cx="5020340" cy="301568"/>
          </a:xfrm>
        </p:spPr>
        <p:txBody>
          <a:bodyPr/>
          <a:lstStyle/>
          <a:p>
            <a:r>
              <a:rPr lang="en-US" sz="2400" dirty="0" err="1"/>
              <a:t>Brodericksawyer.com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4678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4D73E-BF09-44B3-B65B-449D1F4C5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Therapeutic integration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319F9-8188-4520-9EF4-7988D79EC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Relationship</a:t>
            </a:r>
          </a:p>
          <a:p>
            <a:r>
              <a:rPr lang="en-US" dirty="0"/>
              <a:t>Pace and space</a:t>
            </a:r>
          </a:p>
          <a:p>
            <a:r>
              <a:rPr lang="en-US" dirty="0"/>
              <a:t>The power of authentic narrative</a:t>
            </a:r>
          </a:p>
          <a:p>
            <a:pPr lvl="1"/>
            <a:r>
              <a:rPr lang="en-US" dirty="0"/>
              <a:t>Black male and anger suppression/expression</a:t>
            </a:r>
          </a:p>
          <a:p>
            <a:r>
              <a:rPr lang="en-US" dirty="0"/>
              <a:t>Systemic rupture of being White- trained</a:t>
            </a:r>
          </a:p>
          <a:p>
            <a:pPr lvl="1"/>
            <a:r>
              <a:rPr lang="en-US" dirty="0"/>
              <a:t>Strong countertransference to control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B93CC7-B75E-4FD9-9EEA-14244ACA5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75678"/>
            <a:ext cx="5190460" cy="482321"/>
          </a:xfrm>
        </p:spPr>
        <p:txBody>
          <a:bodyPr/>
          <a:lstStyle/>
          <a:p>
            <a:r>
              <a:rPr lang="en-US" sz="2800" dirty="0" err="1"/>
              <a:t>Brodericksawyer.com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726229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D4293-E073-4CF1-B92E-C11CD24C0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DBT and racial trauma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32324-971A-4F2D-AA15-0E0532F2D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Radical Acceptance of inner experiences</a:t>
            </a:r>
          </a:p>
          <a:p>
            <a:pPr lvl="1"/>
            <a:r>
              <a:rPr lang="en-US" dirty="0"/>
              <a:t>Acceptance does not mean approval: Math metaphor </a:t>
            </a:r>
          </a:p>
          <a:p>
            <a:r>
              <a:rPr lang="en-US" dirty="0"/>
              <a:t>Dialectic</a:t>
            </a:r>
          </a:p>
          <a:p>
            <a:pPr lvl="1"/>
            <a:r>
              <a:rPr lang="en-US" dirty="0"/>
              <a:t>Action and acceptance, being and doing at the same time</a:t>
            </a:r>
          </a:p>
          <a:p>
            <a:pPr lvl="1"/>
            <a:r>
              <a:rPr lang="en-US" dirty="0"/>
              <a:t>Social justice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897616-2E8E-42A2-B77D-555629919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75678"/>
            <a:ext cx="4871484" cy="482321"/>
          </a:xfrm>
        </p:spPr>
        <p:txBody>
          <a:bodyPr/>
          <a:lstStyle/>
          <a:p>
            <a:r>
              <a:rPr lang="en-US" sz="2400" dirty="0" err="1"/>
              <a:t>Brodericksawyer.com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44648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86BD5-E502-4553-9AC6-B05D0F20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Emotion-focused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6D2F3-AACE-45CC-8DFE-6B9A24DA7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790007"/>
            <a:ext cx="10178322" cy="408958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Normalize emotional experience</a:t>
            </a:r>
          </a:p>
          <a:p>
            <a:r>
              <a:rPr lang="en-US" dirty="0"/>
              <a:t>Mindfulness and sublimation: Focusing emotional energy</a:t>
            </a:r>
          </a:p>
          <a:p>
            <a:pPr lvl="1"/>
            <a:r>
              <a:rPr lang="en-US" dirty="0"/>
              <a:t>Anger</a:t>
            </a:r>
          </a:p>
          <a:p>
            <a:pPr lvl="1"/>
            <a:r>
              <a:rPr lang="en-US" dirty="0"/>
              <a:t>Joy</a:t>
            </a:r>
          </a:p>
          <a:p>
            <a:pPr lvl="1"/>
            <a:r>
              <a:rPr lang="en-US" dirty="0"/>
              <a:t>Grief</a:t>
            </a:r>
          </a:p>
          <a:p>
            <a:pPr lvl="1"/>
            <a:r>
              <a:rPr lang="en-US" dirty="0"/>
              <a:t>Fear</a:t>
            </a:r>
          </a:p>
          <a:p>
            <a:r>
              <a:rPr lang="en-US" dirty="0"/>
              <a:t>Blockages and learning</a:t>
            </a:r>
          </a:p>
          <a:p>
            <a:pPr lvl="1"/>
            <a:r>
              <a:rPr lang="en-US" dirty="0"/>
              <a:t>What emotions allowed in front of my therapist vs not?</a:t>
            </a:r>
          </a:p>
          <a:p>
            <a:pPr lvl="1"/>
            <a:r>
              <a:rPr lang="en-US" dirty="0"/>
              <a:t>What emotions safe to experience versus not?</a:t>
            </a:r>
          </a:p>
          <a:p>
            <a:r>
              <a:rPr lang="en-US" dirty="0"/>
              <a:t>Healthy avoidance- White people taught most emotions okay. For BIPOC folks, not as okay to experience ANYTHING.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A5B9E1-1CD5-4C2C-A10B-60190E285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dirty="0" err="1"/>
              <a:t>Brodericksawyer.com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394056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486A1-433C-412E-B07C-06C9930D1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Anxious/traumatic </a:t>
            </a:r>
            <a:r>
              <a:rPr lang="en-US" dirty="0" err="1"/>
              <a:t>sx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7672C-39FC-463F-B6EE-B2401C87E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2371" y="1643743"/>
            <a:ext cx="10417629" cy="4235849"/>
          </a:xfrm>
        </p:spPr>
        <p:txBody>
          <a:bodyPr>
            <a:normAutofit/>
          </a:bodyPr>
          <a:lstStyle/>
          <a:p>
            <a:r>
              <a:rPr lang="en-US" sz="1600" dirty="0"/>
              <a:t>No thought challenging</a:t>
            </a:r>
          </a:p>
          <a:p>
            <a:pPr lvl="1"/>
            <a:r>
              <a:rPr lang="en-US" sz="1600" dirty="0"/>
              <a:t>Right/wrong comes from supremacist ideals</a:t>
            </a:r>
          </a:p>
          <a:p>
            <a:r>
              <a:rPr lang="en-US" sz="1600" dirty="0"/>
              <a:t>Longitudinal conceptualization</a:t>
            </a:r>
          </a:p>
          <a:p>
            <a:pPr lvl="1"/>
            <a:r>
              <a:rPr lang="en-US" sz="1600" dirty="0"/>
              <a:t>Learning theory, conceptualization of narrative to understand personal perception, not what you think</a:t>
            </a:r>
          </a:p>
          <a:p>
            <a:r>
              <a:rPr lang="en-US" sz="1600" dirty="0"/>
              <a:t>Strength-based skill building </a:t>
            </a:r>
          </a:p>
          <a:p>
            <a:pPr lvl="1"/>
            <a:r>
              <a:rPr lang="en-US" sz="1600" dirty="0"/>
              <a:t>You are not expert in their culture</a:t>
            </a:r>
          </a:p>
          <a:p>
            <a:pPr lvl="1"/>
            <a:r>
              <a:rPr lang="en-US" sz="1600" dirty="0"/>
              <a:t>Feeling based; what feels good, not what intervention is supported, not what “should work” for them even if they say it. Dealing with what is</a:t>
            </a:r>
          </a:p>
          <a:p>
            <a:r>
              <a:rPr lang="en-US" sz="1600" dirty="0"/>
              <a:t>Daily coping regimen</a:t>
            </a:r>
          </a:p>
          <a:p>
            <a:pPr lvl="1"/>
            <a:r>
              <a:rPr lang="en-US" sz="1600" dirty="0"/>
              <a:t>Daily collection of activities; great for college students </a:t>
            </a:r>
          </a:p>
          <a:p>
            <a:r>
              <a:rPr lang="en-US" sz="1600" dirty="0"/>
              <a:t>Mindfulness and values</a:t>
            </a:r>
          </a:p>
          <a:p>
            <a:pPr lvl="1"/>
            <a:r>
              <a:rPr lang="en-US" sz="1600" dirty="0"/>
              <a:t>Energy audit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B69F00-8216-4065-894F-DBBC34136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75678"/>
            <a:ext cx="4467447" cy="482321"/>
          </a:xfrm>
        </p:spPr>
        <p:txBody>
          <a:bodyPr/>
          <a:lstStyle/>
          <a:p>
            <a:r>
              <a:rPr lang="en-US" sz="2400" dirty="0" err="1"/>
              <a:t>Brodericksawyer.com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06446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2556D-4EA2-A645-95FB-1D3DE209C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224E2-A268-F948-AE80-CD87015DD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Independent</a:t>
            </a:r>
          </a:p>
          <a:p>
            <a:r>
              <a:rPr lang="en-US" sz="2400" dirty="0"/>
              <a:t>Louisville KY</a:t>
            </a:r>
          </a:p>
          <a:p>
            <a:r>
              <a:rPr lang="en-US" sz="2400" dirty="0"/>
              <a:t>Clinical PhD from U. of Louisville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Trigger warning- I am here to bend your mind, eat food fully before resisting </a:t>
            </a:r>
          </a:p>
          <a:p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0B2F04-2343-DC4F-A1DE-51ECB031F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dirty="0" err="1"/>
              <a:t>Brodericksawyer.com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013220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7E96B-054B-4D1A-8C04-C4E280E93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42ECA-01BF-45DC-BE36-5CEC076F1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/>
              <a:t>Value-based behavioral activation</a:t>
            </a:r>
          </a:p>
          <a:p>
            <a:r>
              <a:rPr lang="en-US" sz="3200" dirty="0"/>
              <a:t>Normalizing sadness: Washcloth metaphor</a:t>
            </a:r>
          </a:p>
          <a:p>
            <a:r>
              <a:rPr lang="en-US" sz="3200" dirty="0"/>
              <a:t>The art of rest</a:t>
            </a:r>
          </a:p>
          <a:p>
            <a:pPr lvl="1"/>
            <a:r>
              <a:rPr lang="en-US" sz="2800" dirty="0"/>
              <a:t>Reparations </a:t>
            </a:r>
          </a:p>
          <a:p>
            <a:r>
              <a:rPr lang="en-US" sz="3200" dirty="0"/>
              <a:t>Political/community action as healing</a:t>
            </a:r>
          </a:p>
          <a:p>
            <a:pPr lvl="1"/>
            <a:r>
              <a:rPr lang="en-US" sz="2800" dirty="0"/>
              <a:t>Another form of BA</a:t>
            </a:r>
          </a:p>
          <a:p>
            <a:pPr lvl="1"/>
            <a:r>
              <a:rPr lang="en-US" sz="2800" dirty="0"/>
              <a:t>Feel like they are actually solving the problem</a:t>
            </a:r>
          </a:p>
          <a:p>
            <a:endParaRPr lang="en-US" sz="3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0F755D-A6CE-431C-BA7D-DEB0C09F6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dirty="0" err="1"/>
              <a:t>Brodericksawyer.com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908427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B430B-844A-4000-8C2B-C8DF9F619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Compassion-focused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772F39-E296-4F65-9700-0A32307AFE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Self-compassion</a:t>
            </a:r>
          </a:p>
          <a:p>
            <a:r>
              <a:rPr lang="en-US" sz="3200" dirty="0"/>
              <a:t>Community compassion</a:t>
            </a:r>
          </a:p>
          <a:p>
            <a:r>
              <a:rPr lang="en-US" sz="3200" dirty="0"/>
              <a:t>Compassion exercises </a:t>
            </a:r>
          </a:p>
          <a:p>
            <a:endParaRPr lang="en-US" sz="32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8626D0-68D0-4936-B201-53F26BE62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dirty="0" err="1"/>
              <a:t>Brodericksawyer.com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131197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AA84E-0477-4688-8BD8-592533585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E7AF6-D052-4813-85BB-DDF6F1659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Toward Psychologies of Liberation</a:t>
            </a:r>
          </a:p>
          <a:p>
            <a:pPr lvl="1"/>
            <a:r>
              <a:rPr lang="en-US" dirty="0"/>
              <a:t>Mary Watkins and Helene Shulman</a:t>
            </a:r>
          </a:p>
          <a:p>
            <a:r>
              <a:rPr lang="en-US" dirty="0"/>
              <a:t>Writings for a liberation psychology- Martin </a:t>
            </a:r>
            <a:r>
              <a:rPr lang="en-US" dirty="0" err="1"/>
              <a:t>Baro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989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BCE45-2A89-4CDD-9DE6-1D0AAE6B5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collective narrative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327A1-79E2-4327-B321-15E13A553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Liberation starts with truth telling</a:t>
            </a:r>
          </a:p>
          <a:p>
            <a:r>
              <a:rPr lang="en-US" sz="2800" dirty="0"/>
              <a:t>It ends with accountability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77671E-EF3A-4A42-92B5-5CECCDFC9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400" dirty="0" err="1"/>
              <a:t>Brodericksawyer.com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17633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516" y="655848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Timeline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033" y="1669865"/>
            <a:ext cx="6415193" cy="4646085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8C5A9-4BCF-472D-8315-68B81FE43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34643" y="6458807"/>
            <a:ext cx="5307971" cy="313295"/>
          </a:xfrm>
        </p:spPr>
        <p:txBody>
          <a:bodyPr/>
          <a:lstStyle/>
          <a:p>
            <a:r>
              <a:rPr lang="en-US" sz="2400" dirty="0" err="1"/>
              <a:t>Brodericksawyer.com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26755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524584"/>
            <a:ext cx="10178322" cy="1492132"/>
          </a:xfrm>
        </p:spPr>
        <p:txBody>
          <a:bodyPr/>
          <a:lstStyle/>
          <a:p>
            <a:r>
              <a:rPr lang="en-US" dirty="0"/>
              <a:t>Ownership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7670" y="1529226"/>
            <a:ext cx="5895145" cy="506302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“Sawyer” </a:t>
            </a:r>
          </a:p>
          <a:p>
            <a:r>
              <a:rPr lang="en-US" sz="4000" dirty="0">
                <a:solidFill>
                  <a:schemeClr val="tx1"/>
                </a:solidFill>
              </a:rPr>
              <a:t>“Mine”</a:t>
            </a:r>
          </a:p>
          <a:p>
            <a:pPr lvl="1"/>
            <a:r>
              <a:rPr lang="en-US" sz="3800" dirty="0">
                <a:solidFill>
                  <a:schemeClr val="tx1"/>
                </a:solidFill>
              </a:rPr>
              <a:t>Belonging to</a:t>
            </a:r>
          </a:p>
          <a:p>
            <a:r>
              <a:rPr lang="en-US" sz="4000" dirty="0">
                <a:solidFill>
                  <a:schemeClr val="tx1"/>
                </a:solidFill>
              </a:rPr>
              <a:t>Do what I want, be where I want.</a:t>
            </a:r>
          </a:p>
        </p:txBody>
      </p:sp>
      <p:pic>
        <p:nvPicPr>
          <p:cNvPr id="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631" y="1012073"/>
            <a:ext cx="3812543" cy="5580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78B68-4F70-47A0-A0E0-FFC1E2BDA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17222" y="6333416"/>
            <a:ext cx="5415742" cy="431731"/>
          </a:xfrm>
        </p:spPr>
        <p:txBody>
          <a:bodyPr/>
          <a:lstStyle/>
          <a:p>
            <a:r>
              <a:rPr lang="en-US" sz="2000" dirty="0" err="1"/>
              <a:t>Brodericksawyer.com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39464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644233"/>
            <a:ext cx="10178322" cy="149213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Traumas Endured: 2.5 centuries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986736"/>
            <a:ext cx="10178322" cy="4202349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Literally kidnapped from home, forced to work for free, families separated on a business whim. </a:t>
            </a:r>
          </a:p>
          <a:p>
            <a:r>
              <a:rPr lang="en-US" sz="3600" dirty="0">
                <a:solidFill>
                  <a:schemeClr val="tx1"/>
                </a:solidFill>
              </a:rPr>
              <a:t>Beaten, starved, lynched, killed, forced into labor from birth through death- 246 years. </a:t>
            </a:r>
          </a:p>
          <a:p>
            <a:r>
              <a:rPr lang="en-US" sz="3600" dirty="0">
                <a:solidFill>
                  <a:schemeClr val="tx1"/>
                </a:solidFill>
              </a:rPr>
              <a:t>Wives, daughters, etc. taken from living quarters, raped, and returned.</a:t>
            </a: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92E810-B966-4B75-9163-100BD2F7D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60567" y="6350924"/>
            <a:ext cx="5692833" cy="370551"/>
          </a:xfrm>
        </p:spPr>
        <p:txBody>
          <a:bodyPr/>
          <a:lstStyle/>
          <a:p>
            <a:r>
              <a:rPr lang="en-US" sz="2400" dirty="0" err="1"/>
              <a:t>Brodericksawyer.com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6383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9635" y="289564"/>
            <a:ext cx="10178322" cy="1492132"/>
          </a:xfrm>
        </p:spPr>
        <p:txBody>
          <a:bodyPr/>
          <a:lstStyle/>
          <a:p>
            <a:pPr algn="ctr"/>
            <a:r>
              <a:rPr lang="en-US" dirty="0"/>
              <a:t>Rationalization: “its okay because..”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9635" y="1378845"/>
            <a:ext cx="10178322" cy="3593591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Sub-human</a:t>
            </a:r>
          </a:p>
          <a:p>
            <a:r>
              <a:rPr lang="en-US" sz="2400" dirty="0">
                <a:solidFill>
                  <a:schemeClr val="tx1"/>
                </a:solidFill>
              </a:rPr>
              <a:t>Criminals </a:t>
            </a:r>
          </a:p>
          <a:p>
            <a:r>
              <a:rPr lang="en-US" sz="2400" dirty="0">
                <a:solidFill>
                  <a:schemeClr val="tx1"/>
                </a:solidFill>
              </a:rPr>
              <a:t>Lazy </a:t>
            </a:r>
          </a:p>
          <a:p>
            <a:r>
              <a:rPr lang="en-US" sz="2400" dirty="0">
                <a:solidFill>
                  <a:schemeClr val="tx1"/>
                </a:solidFill>
              </a:rPr>
              <a:t>Stupid </a:t>
            </a:r>
          </a:p>
          <a:p>
            <a:r>
              <a:rPr lang="en-US" sz="2400" dirty="0">
                <a:solidFill>
                  <a:schemeClr val="tx1"/>
                </a:solidFill>
              </a:rPr>
              <a:t>Rapists 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Birth of a nation, 1915.  America’s first feature-length motion picture.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Originally called “The Clansmen”</a:t>
            </a:r>
          </a:p>
          <a:p>
            <a:pPr lvl="1"/>
            <a:r>
              <a:rPr lang="en-US" sz="2400" dirty="0">
                <a:solidFill>
                  <a:schemeClr val="tx1"/>
                </a:solidFill>
              </a:rPr>
              <a:t>Popularized the KKK, made them look like heroes. 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A0095B-B336-4DBF-B337-2DE9186BC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09702" y="6352305"/>
            <a:ext cx="5343698" cy="369170"/>
          </a:xfrm>
        </p:spPr>
        <p:txBody>
          <a:bodyPr/>
          <a:lstStyle/>
          <a:p>
            <a:r>
              <a:rPr lang="en-US" sz="2400" dirty="0" err="1"/>
              <a:t>Brodericksawyer.com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2296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017" y="526764"/>
            <a:ext cx="10178322" cy="1492132"/>
          </a:xfrm>
        </p:spPr>
        <p:txBody>
          <a:bodyPr/>
          <a:lstStyle/>
          <a:p>
            <a:pPr algn="ctr"/>
            <a:r>
              <a:rPr lang="en-US" dirty="0"/>
              <a:t>integration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874516"/>
            <a:ext cx="4908490" cy="4478157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Integration an awkward proposition for both, or the perfect solution?</a:t>
            </a:r>
          </a:p>
          <a:p>
            <a:pPr lvl="1"/>
            <a:r>
              <a:rPr lang="en-US" sz="3000" dirty="0">
                <a:solidFill>
                  <a:schemeClr val="tx1"/>
                </a:solidFill>
              </a:rPr>
              <a:t>Live with ‘animals’, live with oppressors</a:t>
            </a:r>
          </a:p>
          <a:p>
            <a:pPr lvl="1"/>
            <a:r>
              <a:rPr lang="en-US" sz="3000" dirty="0">
                <a:solidFill>
                  <a:schemeClr val="tx1"/>
                </a:solidFill>
              </a:rPr>
              <a:t>If separate </a:t>
            </a:r>
            <a:r>
              <a:rPr lang="en-US" sz="3000" i="1" dirty="0">
                <a:solidFill>
                  <a:schemeClr val="tx1"/>
                </a:solidFill>
              </a:rPr>
              <a:t>was</a:t>
            </a:r>
            <a:r>
              <a:rPr lang="en-US" sz="3000" dirty="0">
                <a:solidFill>
                  <a:schemeClr val="tx1"/>
                </a:solidFill>
              </a:rPr>
              <a:t> equal, would integration have come up?</a:t>
            </a: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4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270" y="2018896"/>
            <a:ext cx="4762500" cy="3438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3200B-6C4B-453B-A4C2-B6F10D310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75678"/>
            <a:ext cx="5166360" cy="401965"/>
          </a:xfrm>
        </p:spPr>
        <p:txBody>
          <a:bodyPr/>
          <a:lstStyle/>
          <a:p>
            <a:r>
              <a:rPr lang="en-US" sz="2400" dirty="0" err="1"/>
              <a:t>Brodericksawyer.com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7924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46" y="392545"/>
            <a:ext cx="10178322" cy="1492132"/>
          </a:xfrm>
        </p:spPr>
        <p:txBody>
          <a:bodyPr/>
          <a:lstStyle/>
          <a:p>
            <a:pPr algn="ctr"/>
            <a:r>
              <a:rPr lang="en-US" dirty="0"/>
              <a:t>Fish in water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1132" y="1138611"/>
            <a:ext cx="10398868" cy="4474722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Superior/inferior “roles” enacted  </a:t>
            </a:r>
          </a:p>
          <a:p>
            <a:r>
              <a:rPr lang="en-US" sz="3200" dirty="0">
                <a:solidFill>
                  <a:schemeClr val="tx1"/>
                </a:solidFill>
              </a:rPr>
              <a:t>Conditioning from all of this so strong, we don’t know the extent unless we actively review historical &amp; current contexts. </a:t>
            </a:r>
          </a:p>
          <a:p>
            <a:r>
              <a:rPr lang="en-US" sz="3200" dirty="0">
                <a:solidFill>
                  <a:schemeClr val="tx1"/>
                </a:solidFill>
              </a:rPr>
              <a:t>News, TV shows, magazines, etc., all latent with stereotypes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White heroes, White damsels in distress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Choosing roles for BP, thugs, prostitutes, etc. : “Hmm you play this role. It just </a:t>
            </a:r>
            <a:r>
              <a:rPr lang="en-US" sz="2800" i="1" dirty="0">
                <a:solidFill>
                  <a:schemeClr val="tx1"/>
                </a:solidFill>
              </a:rPr>
              <a:t>feels</a:t>
            </a:r>
            <a:r>
              <a:rPr lang="en-US" sz="2800" dirty="0">
                <a:solidFill>
                  <a:schemeClr val="tx1"/>
                </a:solidFill>
              </a:rPr>
              <a:t> right.”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People watch and see stereotypes as “normal” ways to think </a:t>
            </a:r>
          </a:p>
          <a:p>
            <a:pPr lvl="1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B1FBC9-C5DA-4745-B3FE-0653D479D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75678"/>
            <a:ext cx="5299364" cy="379797"/>
          </a:xfrm>
        </p:spPr>
        <p:txBody>
          <a:bodyPr/>
          <a:lstStyle/>
          <a:p>
            <a:r>
              <a:rPr lang="en-US" sz="2800" dirty="0" err="1"/>
              <a:t>Brodericksawyer.com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5051790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Custom 1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11289</TotalTime>
  <Words>1112</Words>
  <Application>Microsoft Macintosh PowerPoint</Application>
  <PresentationFormat>Widescreen</PresentationFormat>
  <Paragraphs>176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Bodoni MT</vt:lpstr>
      <vt:lpstr>Calibri</vt:lpstr>
      <vt:lpstr>Gill Sans MT</vt:lpstr>
      <vt:lpstr>Impact</vt:lpstr>
      <vt:lpstr>Badge</vt:lpstr>
      <vt:lpstr>Liberation psychology</vt:lpstr>
      <vt:lpstr>BIO</vt:lpstr>
      <vt:lpstr>collective narrative</vt:lpstr>
      <vt:lpstr>Timeline</vt:lpstr>
      <vt:lpstr>Ownership </vt:lpstr>
      <vt:lpstr>Traumas Endured: 2.5 centuries </vt:lpstr>
      <vt:lpstr>Rationalization: “its okay because..”</vt:lpstr>
      <vt:lpstr>integration</vt:lpstr>
      <vt:lpstr>Fish in water</vt:lpstr>
      <vt:lpstr>Fish in water</vt:lpstr>
      <vt:lpstr>Collective trauma</vt:lpstr>
      <vt:lpstr>The field</vt:lpstr>
      <vt:lpstr>Liberation psychology</vt:lpstr>
      <vt:lpstr>Environmental focus</vt:lpstr>
      <vt:lpstr>Environmental focus </vt:lpstr>
      <vt:lpstr>Therapeutic integration</vt:lpstr>
      <vt:lpstr>DBT and racial trauma</vt:lpstr>
      <vt:lpstr>Emotion-focused work</vt:lpstr>
      <vt:lpstr>Anxious/traumatic sx</vt:lpstr>
      <vt:lpstr>depression</vt:lpstr>
      <vt:lpstr>Compassion-focused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Uprooting racism</dc:title>
  <dc:creator>Broderick Sawyer</dc:creator>
  <cp:lastModifiedBy>broderick@brodericksawyer.com</cp:lastModifiedBy>
  <cp:revision>77</cp:revision>
  <dcterms:created xsi:type="dcterms:W3CDTF">2020-10-28T18:03:27Z</dcterms:created>
  <dcterms:modified xsi:type="dcterms:W3CDTF">2022-03-29T17:28:25Z</dcterms:modified>
</cp:coreProperties>
</file>